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0" r:id="rId2"/>
    <p:sldId id="417" r:id="rId3"/>
    <p:sldId id="291" r:id="rId4"/>
    <p:sldId id="313" r:id="rId5"/>
    <p:sldId id="323" r:id="rId6"/>
    <p:sldId id="324" r:id="rId7"/>
    <p:sldId id="325" r:id="rId8"/>
    <p:sldId id="394" r:id="rId9"/>
    <p:sldId id="418" r:id="rId10"/>
    <p:sldId id="419" r:id="rId11"/>
    <p:sldId id="414" r:id="rId12"/>
    <p:sldId id="420" r:id="rId13"/>
    <p:sldId id="421" r:id="rId14"/>
    <p:sldId id="422" r:id="rId15"/>
    <p:sldId id="426" r:id="rId16"/>
    <p:sldId id="427" r:id="rId17"/>
    <p:sldId id="428" r:id="rId18"/>
    <p:sldId id="415" r:id="rId19"/>
    <p:sldId id="284" r:id="rId2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6385" autoAdjust="0"/>
  </p:normalViewPr>
  <p:slideViewPr>
    <p:cSldViewPr>
      <p:cViewPr varScale="1">
        <p:scale>
          <a:sx n="98" d="100"/>
          <a:sy n="98" d="100"/>
        </p:scale>
        <p:origin x="324" y="90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ville3\WORKGROUP\CITYMGR\BUDGET%20OFFICE%20FILES\FY%2025%20Budget\Budget%20Work%20Sessions\Work%20Session%20-%20February%201\Back%20up%20files\Budget%20chan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4846844001233"/>
          <c:y val="3.6932800251409818E-2"/>
          <c:w val="0.89915153155998762"/>
          <c:h val="0.8988964738609447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33084403131557E-3"/>
                  <c:y val="-2.3651145602365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26-40BE-A243-FAD15DF22F09}"/>
                </c:ext>
              </c:extLst>
            </c:dLbl>
            <c:dLbl>
              <c:idx val="1"/>
              <c:layout>
                <c:manualLayout>
                  <c:x val="-3.9541547277936965E-3"/>
                  <c:y val="1.4781966001478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6-40BE-A243-FAD15DF22F09}"/>
                </c:ext>
              </c:extLst>
            </c:dLbl>
            <c:dLbl>
              <c:idx val="2"/>
              <c:layout>
                <c:manualLayout>
                  <c:x val="-4.3347697583647316E-2"/>
                  <c:y val="-3.8433111603843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6-40BE-A243-FAD15DF22F09}"/>
                </c:ext>
              </c:extLst>
            </c:dLbl>
            <c:dLbl>
              <c:idx val="3"/>
              <c:layout>
                <c:manualLayout>
                  <c:x val="-3.3796599207334042E-2"/>
                  <c:y val="-3.5476718403547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6-40BE-A243-FAD15DF22F09}"/>
                </c:ext>
              </c:extLst>
            </c:dLbl>
            <c:dLbl>
              <c:idx val="4"/>
              <c:layout>
                <c:manualLayout>
                  <c:x val="-3.7617038557859424E-2"/>
                  <c:y val="3.5476718403547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26-40BE-A243-FAD15DF22F09}"/>
                </c:ext>
              </c:extLst>
            </c:dLbl>
            <c:dLbl>
              <c:idx val="5"/>
              <c:layout>
                <c:manualLayout>
                  <c:x val="-2.6155720506283418E-2"/>
                  <c:y val="2.9563932002956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6-40BE-A243-FAD15DF22F09}"/>
                </c:ext>
              </c:extLst>
            </c:dLbl>
            <c:dLbl>
              <c:idx val="6"/>
              <c:layout>
                <c:manualLayout>
                  <c:x val="-4.3347697583647316E-2"/>
                  <c:y val="-3.2520325203252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26-40BE-A243-FAD15DF22F09}"/>
                </c:ext>
              </c:extLst>
            </c:dLbl>
            <c:dLbl>
              <c:idx val="7"/>
              <c:layout>
                <c:manualLayout>
                  <c:x val="-2.0425061480495593E-2"/>
                  <c:y val="4.138950480413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26-40BE-A243-FAD15DF22F09}"/>
                </c:ext>
              </c:extLst>
            </c:dLbl>
            <c:dLbl>
              <c:idx val="8"/>
              <c:layout>
                <c:manualLayout>
                  <c:x val="-3.7617038557859347E-2"/>
                  <c:y val="-3.2520325203252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26-40BE-A243-FAD15DF22F09}"/>
                </c:ext>
              </c:extLst>
            </c:dLbl>
            <c:dLbl>
              <c:idx val="9"/>
              <c:layout>
                <c:manualLayout>
                  <c:x val="-3.6125412690175905E-2"/>
                  <c:y val="4.4345898004434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26-40BE-A243-FAD15DF22F09}"/>
                </c:ext>
              </c:extLst>
            </c:dLbl>
            <c:dLbl>
              <c:idx val="10"/>
              <c:layout>
                <c:manualLayout>
                  <c:x val="-1.3202776587024184E-2"/>
                  <c:y val="-3.547671840354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26-40BE-A243-FAD15DF22F09}"/>
                </c:ext>
              </c:extLst>
            </c:dLbl>
            <c:dLbl>
              <c:idx val="11"/>
              <c:layout>
                <c:manualLayout>
                  <c:x val="-5.098857628469794E-2"/>
                  <c:y val="3.6917397323488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26-40BE-A243-FAD15DF22F09}"/>
                </c:ext>
              </c:extLst>
            </c:dLbl>
            <c:dLbl>
              <c:idx val="12"/>
              <c:layout>
                <c:manualLayout>
                  <c:x val="-3.3796599207334042E-2"/>
                  <c:y val="2.7688047992616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41949627356752E-2"/>
                      <c:h val="4.6100721027776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7326-40BE-A243-FAD15DF22F09}"/>
                </c:ext>
              </c:extLst>
            </c:dLbl>
            <c:dLbl>
              <c:idx val="13"/>
              <c:layout>
                <c:manualLayout>
                  <c:x val="-4.649188908693018E-2"/>
                  <c:y val="-3.0764497769573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26-40BE-A243-FAD15DF22F09}"/>
                </c:ext>
              </c:extLst>
            </c:dLbl>
            <c:dLbl>
              <c:idx val="14"/>
              <c:layout>
                <c:manualLayout>
                  <c:x val="-5.0616459475516989E-2"/>
                  <c:y val="3.3840947546531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26-40BE-A243-FAD15DF22F09}"/>
                </c:ext>
              </c:extLst>
            </c:dLbl>
            <c:dLbl>
              <c:idx val="15"/>
              <c:layout>
                <c:manualLayout>
                  <c:x val="-2.904586783385601E-3"/>
                  <c:y val="-3.9993847100446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26-40BE-A243-FAD15DF22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'Budget Change'!$A$5:$A$20</c:f>
              <c:strCache>
                <c:ptCount val="1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  <c:pt idx="9">
                  <c:v>FY19</c:v>
                </c:pt>
                <c:pt idx="10">
                  <c:v>FY20</c:v>
                </c:pt>
                <c:pt idx="11">
                  <c:v>FY21</c:v>
                </c:pt>
                <c:pt idx="12">
                  <c:v>FY22</c:v>
                </c:pt>
                <c:pt idx="13">
                  <c:v>FY23</c:v>
                </c:pt>
                <c:pt idx="14">
                  <c:v>FY24</c:v>
                </c:pt>
                <c:pt idx="15">
                  <c:v>FY25</c:v>
                </c:pt>
              </c:strCache>
            </c:strRef>
          </c:cat>
          <c:val>
            <c:numRef>
              <c:f>'Budget Change'!$B$5:$B$20</c:f>
              <c:numCache>
                <c:formatCode>0.00%</c:formatCode>
                <c:ptCount val="16"/>
                <c:pt idx="0">
                  <c:v>1.0291035224485419E-2</c:v>
                </c:pt>
                <c:pt idx="1">
                  <c:v>-1.187665451588237E-2</c:v>
                </c:pt>
                <c:pt idx="2">
                  <c:v>1.8151180353537116E-2</c:v>
                </c:pt>
                <c:pt idx="3">
                  <c:v>2.0678554107559279E-2</c:v>
                </c:pt>
                <c:pt idx="4">
                  <c:v>1.2975683105294861E-2</c:v>
                </c:pt>
                <c:pt idx="5">
                  <c:v>1.7375326641346826E-2</c:v>
                </c:pt>
                <c:pt idx="6">
                  <c:v>3.7475260681095891E-2</c:v>
                </c:pt>
                <c:pt idx="7">
                  <c:v>3.5975768110318829E-2</c:v>
                </c:pt>
                <c:pt idx="8">
                  <c:v>5.9495893341603705E-2</c:v>
                </c:pt>
                <c:pt idx="9">
                  <c:v>4.7003046951846046E-2</c:v>
                </c:pt>
                <c:pt idx="10">
                  <c:v>5.0492747176966259E-2</c:v>
                </c:pt>
                <c:pt idx="11">
                  <c:v>1.2688015321749553E-2</c:v>
                </c:pt>
                <c:pt idx="12">
                  <c:v>5.3189955622106972E-3</c:v>
                </c:pt>
                <c:pt idx="13">
                  <c:v>0.1075705861670231</c:v>
                </c:pt>
                <c:pt idx="14">
                  <c:v>7.3014267005861236E-2</c:v>
                </c:pt>
                <c:pt idx="15">
                  <c:v>0.10109585005498306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326-40BE-A243-FAD15DF22F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6401240"/>
        <c:axId val="526401568"/>
      </c:lineChart>
      <c:catAx>
        <c:axId val="52640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01568"/>
        <c:crosses val="autoZero"/>
        <c:auto val="1"/>
        <c:lblAlgn val="ctr"/>
        <c:lblOffset val="100"/>
        <c:noMultiLvlLbl val="0"/>
      </c:catAx>
      <c:valAx>
        <c:axId val="5264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0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1171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48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9A587-791A-23F8-673A-361A8C57C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54C94-9605-47BE-DAA6-2CDD215B6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83CC6-17CD-DB9F-1EE3-EF6EF9C69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5DAC8-913A-B8C3-5813-315CA45B3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1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FE5FE-8056-9003-70FF-6038C3B07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7C492-4A50-98F3-4400-51FD82891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A25E8-F818-461D-9A94-599015498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C2F6A-665D-E71F-8FA6-FCF72471D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4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5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A42B6-81DF-66E1-FE23-014DED6F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19B16-9A79-FB05-D6C0-0D056C718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075AC-FC90-0786-61DF-3EF76D6D6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95741-A08F-7736-9C36-86E3B557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49E6-CAEC-E097-0438-86E7B3825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30F80-06EE-91B4-C13D-DBAF6BDFB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6926B-D3A3-8DD7-4677-F66C90C3E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5003B-7C6C-C7EA-72AD-22F8022DD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8ED92-E1CD-1043-F071-5A9D336A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62FF2-473D-34CB-92DA-023B0309E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55FA9-B2C5-8F22-ABC2-96BAEA3F4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F5FFD-F0EA-2033-5B4C-148104CBD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8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0759B-D338-A1DA-61AC-575AAE15D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51C4E-0BA8-B290-DDD5-5A6FC9ACE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B1EB1-793F-8411-EEAE-E7F511C2A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D3E9-6651-FB63-4E49-4BA56E140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A6329-E1E8-4113-55DF-BB8722B7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A99BC-AE86-AEB0-4177-BF3C0875A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52490-422C-27F7-EA8D-3EBFBF00A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5251E-1E60-9A41-A98A-02F706D48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28" y="0"/>
            <a:ext cx="12195428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Picture 9" descr="City of Charlottesville Logo">
            <a:extLst>
              <a:ext uri="{FF2B5EF4-FFF2-40B4-BE49-F238E27FC236}">
                <a16:creationId xmlns:a16="http://schemas.microsoft.com/office/drawing/2014/main" id="{A75CDB2A-50EF-4FA2-90FB-65CD2EAD8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" y="5135880"/>
            <a:ext cx="113920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Charlottesville, Virginia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AA9B50-3772-4FE4-BAC7-C0D01A7CEF3C}" type="datetime1">
              <a:rPr lang="en-US" smtClean="0"/>
              <a:t>3/7/2024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B7BDC7-65FE-4F22-9A65-828ED849A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2912" y="675503"/>
            <a:ext cx="1295400" cy="13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Charlottesville, Virginia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968D-3292-4DB3-AE1F-E7F085DD207A}" type="datetime1">
              <a:rPr lang="en-US" smtClean="0"/>
              <a:t>3/7/2024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8F5C02-2CB5-4A08-98CE-7605FFD2F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3432" y="533400"/>
            <a:ext cx="1447368" cy="14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Charlottesville, Virginia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F254-642F-429E-92D9-28B0D78725C6}" type="datetime1">
              <a:rPr lang="en-US" smtClean="0"/>
              <a:t>3/7/2024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DCE0A-8823-46C8-BC01-706D3110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11591"/>
            <a:ext cx="938865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Charlottesville, Virginia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C89E-83A3-4524-880F-F6A21A455EE5}" type="datetime1">
              <a:rPr lang="en-US" smtClean="0"/>
              <a:t>3/7/2024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City of Charlottesville, Virginia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5BC7BEA-B2FF-4819-A95C-78639C9902B6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76451-FED8-4DE4-BFB5-A775DB8E8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09600"/>
            <a:ext cx="941931" cy="9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Charlottesville, Virginia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9D8-1817-41A0-9B01-A987D5D67C47}" type="datetime1">
              <a:rPr lang="en-US" smtClean="0"/>
              <a:t>3/7/2024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City of Charlottesville, Virginia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13DAA0-6960-468B-BD9C-5DB0D6B5FED6}" type="datetime1">
              <a:rPr lang="en-US" smtClean="0"/>
              <a:t>3/7/2024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22A8E-6EF0-4386-82EB-D9C4281D2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200" y="5135796"/>
            <a:ext cx="1350405" cy="13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Charlottesville, Virginia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CA0D-FE4C-40B2-B991-D43F3883E2C7}" type="datetime1">
              <a:rPr lang="en-US" smtClean="0"/>
              <a:t>3/7/2024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30B42-B3F1-4CEA-BF87-FDFE17824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11591"/>
            <a:ext cx="938865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Charlottesville, Virginia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6C41-E199-473F-8F3B-1EC5FB06299F}" type="datetime1">
              <a:rPr lang="en-US" smtClean="0"/>
              <a:t>3/7/2024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D9D024-89FD-4287-BD95-3B8EC666B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11083"/>
            <a:ext cx="938865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Charlottesville, Virginia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9A28-8C72-4581-AEA0-36AD608D1CC5}" type="datetime1">
              <a:rPr lang="en-US" smtClean="0"/>
              <a:t>3/7/2024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1C79E-5325-436A-B90C-004BF5A24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11591"/>
            <a:ext cx="938865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City of Charlottesville, Virginia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AE0C34-4CA6-4150-8BA3-1DFB6427C35E}" type="datetime1">
              <a:rPr lang="en-US" smtClean="0"/>
              <a:t>3/7/2024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Charlottesville, Virginia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7308-DDB2-42C8-B797-7B86C0509729}" type="datetime1">
              <a:rPr lang="en-US" smtClean="0"/>
              <a:t>3/7/2024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7ACB2-024D-4E8A-9CDE-6B97BA36A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7050" y="685800"/>
            <a:ext cx="1387123" cy="13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City of Charlottesville, Virginia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90F68AE-EE46-4949-B708-A8376F3CE5B1}" type="datetime1">
              <a:rPr lang="en-US" smtClean="0"/>
              <a:t>3/7/2024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1538B-DED3-4F08-AF89-EDDDFEB2B75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8600" y="611591"/>
            <a:ext cx="938865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lottesville.gov/budg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2D36-6D9E-7584-0C87-5E398E95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2285999"/>
            <a:ext cx="6212378" cy="2482849"/>
          </a:xfrm>
        </p:spPr>
        <p:txBody>
          <a:bodyPr>
            <a:normAutofit/>
          </a:bodyPr>
          <a:lstStyle/>
          <a:p>
            <a:r>
              <a:rPr lang="en-US" sz="3200" dirty="0"/>
              <a:t>Budget Work Session</a:t>
            </a:r>
            <a:br>
              <a:rPr lang="en-US" sz="3200" dirty="0"/>
            </a:br>
            <a:br>
              <a:rPr lang="en-US" sz="3200" dirty="0"/>
            </a:br>
            <a:r>
              <a:rPr lang="en-US" sz="2200" dirty="0"/>
              <a:t>FY 2025 </a:t>
            </a:r>
            <a:br>
              <a:rPr lang="en-US" sz="2200" dirty="0"/>
            </a:br>
            <a:r>
              <a:rPr lang="en-US" sz="2200" dirty="0"/>
              <a:t>Budget Development</a:t>
            </a:r>
            <a:br>
              <a:rPr lang="en-US" sz="2200" dirty="0"/>
            </a:br>
            <a:br>
              <a:rPr lang="en-US" sz="3200" dirty="0"/>
            </a:br>
            <a:r>
              <a:rPr lang="en-US" sz="2000" dirty="0"/>
              <a:t>March 7, 2024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69DE-000E-49CF-8A54-E0ACF9BEB686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defRPr/>
              </a:pPr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08029-B22D-A1D4-DB94-B1846FA0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57200"/>
            <a:ext cx="4648200" cy="61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BE5A4-AF93-274E-1FB9-C0434A99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A984BD-3E04-9BD1-7793-91A46528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1233424"/>
            <a:ext cx="9509760" cy="1233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FY2025 Operating Expenditure Changes (continued)</a:t>
            </a:r>
          </a:p>
        </p:txBody>
      </p:sp>
      <p:graphicFrame>
        <p:nvGraphicFramePr>
          <p:cNvPr id="2" name="Object 1" descr="table showing the expenditure changes from FY24 to FY25">
            <a:extLst>
              <a:ext uri="{FF2B5EF4-FFF2-40B4-BE49-F238E27FC236}">
                <a16:creationId xmlns:a16="http://schemas.microsoft.com/office/drawing/2014/main" id="{5A2DC953-F71F-D3AB-8F74-A5A14A975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16017"/>
              </p:ext>
            </p:extLst>
          </p:nvPr>
        </p:nvGraphicFramePr>
        <p:xfrm>
          <a:off x="1828800" y="1752600"/>
          <a:ext cx="9181999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67463" imgH="2133634" progId="Excel.Sheet.12">
                  <p:embed/>
                </p:oleObj>
              </mc:Choice>
              <mc:Fallback>
                <p:oleObj name="Worksheet" r:id="rId3" imgW="6267463" imgH="2133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752600"/>
                        <a:ext cx="9181999" cy="312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B3A3-488F-A9F5-87D3-6524702C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Bargaining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DAA7-218E-B2E2-4DF8-92C996A3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table showing the impact of the collective bargaining contracts for Police, Fire and the ATU">
            <a:extLst>
              <a:ext uri="{FF2B5EF4-FFF2-40B4-BE49-F238E27FC236}">
                <a16:creationId xmlns:a16="http://schemas.microsoft.com/office/drawing/2014/main" id="{29A2D1AD-0BF8-6DE9-8CA1-71100631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94" y="2286000"/>
            <a:ext cx="8933946" cy="27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DF47E-B917-FAB6-1469-22C9FF704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BBF2-29A3-5ABD-852C-8D0194A0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1233424"/>
            <a:ext cx="9509760" cy="1233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FY2025 Operating Expenditure Changes (continued)</a:t>
            </a:r>
          </a:p>
        </p:txBody>
      </p:sp>
      <p:graphicFrame>
        <p:nvGraphicFramePr>
          <p:cNvPr id="2" name="Object 1" descr="table showing the expenditure changes from FY24 to FY25">
            <a:extLst>
              <a:ext uri="{FF2B5EF4-FFF2-40B4-BE49-F238E27FC236}">
                <a16:creationId xmlns:a16="http://schemas.microsoft.com/office/drawing/2014/main" id="{37158C1C-DECC-5CA4-E88D-5AE489F88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864381"/>
              </p:ext>
            </p:extLst>
          </p:nvPr>
        </p:nvGraphicFramePr>
        <p:xfrm>
          <a:off x="2362200" y="581401"/>
          <a:ext cx="7391400" cy="569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67463" imgH="4829073" progId="Excel.Sheet.12">
                  <p:embed/>
                </p:oleObj>
              </mc:Choice>
              <mc:Fallback>
                <p:oleObj name="Worksheet" r:id="rId3" imgW="6267463" imgH="48290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81401"/>
                        <a:ext cx="7391400" cy="5695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E0F2E-8B0F-6EDC-D703-9F2BB5B7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928BF-C173-389C-5612-A5CE7A4B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648CF2-C63F-C0AF-6354-4566F4E0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1233424"/>
            <a:ext cx="9509760" cy="1233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FY2025 Operating Expenditure Changes (continued)</a:t>
            </a:r>
          </a:p>
        </p:txBody>
      </p:sp>
      <p:graphicFrame>
        <p:nvGraphicFramePr>
          <p:cNvPr id="2" name="Object 1" descr="table showing the expenditure changes from FY24 to FY25">
            <a:extLst>
              <a:ext uri="{FF2B5EF4-FFF2-40B4-BE49-F238E27FC236}">
                <a16:creationId xmlns:a16="http://schemas.microsoft.com/office/drawing/2014/main" id="{F001DBE8-3DED-F30A-C134-BF87ED03F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569650"/>
              </p:ext>
            </p:extLst>
          </p:nvPr>
        </p:nvGraphicFramePr>
        <p:xfrm>
          <a:off x="2205037" y="1447800"/>
          <a:ext cx="8234363" cy="4580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67463" imgH="3486252" progId="Excel.Sheet.12">
                  <p:embed/>
                </p:oleObj>
              </mc:Choice>
              <mc:Fallback>
                <p:oleObj name="Worksheet" r:id="rId3" imgW="6267463" imgH="34862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037" y="1447800"/>
                        <a:ext cx="8234363" cy="4580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20591-8284-FF15-8273-80D66D94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D667-3609-FDB5-8E5C-81F0A633E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7E02B-A8CC-663B-A4C2-07D73766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1233424"/>
            <a:ext cx="9509760" cy="1233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FY2025 Operating Expenditure Changes (continued)</a:t>
            </a:r>
          </a:p>
        </p:txBody>
      </p:sp>
      <p:graphicFrame>
        <p:nvGraphicFramePr>
          <p:cNvPr id="2" name="Object 1" descr="table showing the expenditure changes from FY24 to FY25">
            <a:extLst>
              <a:ext uri="{FF2B5EF4-FFF2-40B4-BE49-F238E27FC236}">
                <a16:creationId xmlns:a16="http://schemas.microsoft.com/office/drawing/2014/main" id="{74619888-872E-852A-DB49-7850EA520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804079"/>
              </p:ext>
            </p:extLst>
          </p:nvPr>
        </p:nvGraphicFramePr>
        <p:xfrm>
          <a:off x="2514600" y="819758"/>
          <a:ext cx="7086600" cy="538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67463" imgH="4762636" progId="Excel.Sheet.12">
                  <p:embed/>
                </p:oleObj>
              </mc:Choice>
              <mc:Fallback>
                <p:oleObj name="Worksheet" r:id="rId3" imgW="6267463" imgH="47626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819758"/>
                        <a:ext cx="7086600" cy="538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4891D-0692-0A09-C5C6-53252A4A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Funds Update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Pie chart showing the allocation of ARP funds">
            <a:extLst>
              <a:ext uri="{FF2B5EF4-FFF2-40B4-BE49-F238E27FC236}">
                <a16:creationId xmlns:a16="http://schemas.microsoft.com/office/drawing/2014/main" id="{158490D3-F934-4D94-3E3C-6F0719DC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1636789"/>
            <a:ext cx="3992880" cy="2209800"/>
          </a:xfrm>
          <a:prstGeom prst="rect">
            <a:avLst/>
          </a:prstGeom>
        </p:spPr>
      </p:pic>
      <p:pic>
        <p:nvPicPr>
          <p:cNvPr id="8" name="Picture 7" descr="Pie chart showing the allocation of ARP funds">
            <a:extLst>
              <a:ext uri="{FF2B5EF4-FFF2-40B4-BE49-F238E27FC236}">
                <a16:creationId xmlns:a16="http://schemas.microsoft.com/office/drawing/2014/main" id="{E694E092-A5E5-3810-DE3F-E49E4EC56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" y="3969161"/>
            <a:ext cx="3992880" cy="2408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8EF124-B743-5A85-445B-27FFEF19E9DD}"/>
              </a:ext>
            </a:extLst>
          </p:cNvPr>
          <p:cNvSpPr txBox="1"/>
          <p:nvPr/>
        </p:nvSpPr>
        <p:spPr>
          <a:xfrm>
            <a:off x="5791200" y="1823171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received a total of $19.6M in two equal tranches (June 2021 and June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City Council allocated funds into two main categories:  Revenue Replacement and ARPA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ARP funds have been appropriated: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$18.0M for 64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$1.6M unallocated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To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$12.7M has been spent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$489K obligated to be spent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$6.5M balance to be spent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DAA7-218E-B2E2-4DF8-92C996A3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Funds Update (continued)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chart showing the status of ARP spending">
            <a:extLst>
              <a:ext uri="{FF2B5EF4-FFF2-40B4-BE49-F238E27FC236}">
                <a16:creationId xmlns:a16="http://schemas.microsoft.com/office/drawing/2014/main" id="{DD05A1F1-151B-D8DD-EE9D-7DE56466C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89" y="1828800"/>
            <a:ext cx="7709622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A07897-3AF0-7453-408D-742FC1400908}"/>
              </a:ext>
            </a:extLst>
          </p:cNvPr>
          <p:cNvSpPr txBox="1"/>
          <p:nvPr/>
        </p:nvSpPr>
        <p:spPr>
          <a:xfrm>
            <a:off x="2241189" y="3809861"/>
            <a:ext cx="7709622" cy="358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75082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DECEMBER 31, 2024 DEADLINE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75082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ARP funds must be “obligated” or returned to UST.  “Obligated” means “an order placed for a property and services and entry into contracts, subawards, and similar transactions that require payment.”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50820" algn="l"/>
              </a:tabLs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City Manager has tasked Director of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Finance to ascertain obligation status of the projects with a balance in order to formulate recommendation for City Council’s consideration before 12/31/24 deadline.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DAA7-218E-B2E2-4DF8-92C996A3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 Year End Surplus Appropriation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Chart detailing the allocation of the General Fund Surplus">
            <a:extLst>
              <a:ext uri="{FF2B5EF4-FFF2-40B4-BE49-F238E27FC236}">
                <a16:creationId xmlns:a16="http://schemas.microsoft.com/office/drawing/2014/main" id="{5CA1AF48-1B04-6466-95BD-FCD30D5B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21" y="1600200"/>
            <a:ext cx="6801757" cy="487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DAA7-218E-B2E2-4DF8-92C996A3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C5626-EE4C-101D-F89A-016C4772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FDF7-8ADB-C791-2022-A24F4FE7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Budget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F350B-34AB-5AA8-D209-96501C42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Calendar illustrating the dates of the budget work sessions, public hearings and budget adoption">
            <a:extLst>
              <a:ext uri="{FF2B5EF4-FFF2-40B4-BE49-F238E27FC236}">
                <a16:creationId xmlns:a16="http://schemas.microsoft.com/office/drawing/2014/main" id="{5C1197FB-208A-1ED0-AD28-8E8AFFB1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32" y="1828800"/>
            <a:ext cx="959593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45720" indent="0" algn="ctr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45720" indent="0" algn="ctr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www.Charlottesville.gov/budget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7DC74-76E2-57FD-6090-A3ACA362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F8DB7-A89E-95E9-72FA-291904F22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8FF3-8A74-9E2D-9723-9A5AAB51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90049-A25C-E4A0-FA67-602B1F0293F2}"/>
              </a:ext>
            </a:extLst>
          </p:cNvPr>
          <p:cNvSpPr txBox="1"/>
          <p:nvPr/>
        </p:nvSpPr>
        <p:spPr>
          <a:xfrm>
            <a:off x="1219200" y="19812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 Changes – FY24 to FY25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Expenditure Changes – FY24 to FY25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ARP/Year-End Surplus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8CB8B-1BF5-6614-C044-32E26298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Budget Annual Change</a:t>
            </a:r>
          </a:p>
        </p:txBody>
      </p:sp>
      <p:graphicFrame>
        <p:nvGraphicFramePr>
          <p:cNvPr id="3" name="Chart 2" descr="Graph showing annual change for General Fund from FY0 to FY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263405"/>
              </p:ext>
            </p:extLst>
          </p:nvPr>
        </p:nvGraphicFramePr>
        <p:xfrm>
          <a:off x="762000" y="1905000"/>
          <a:ext cx="664845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4" descr="Table providing total General Fund budget and the total $ change">
            <a:extLst>
              <a:ext uri="{FF2B5EF4-FFF2-40B4-BE49-F238E27FC236}">
                <a16:creationId xmlns:a16="http://schemas.microsoft.com/office/drawing/2014/main" id="{25745737-C2A9-F62C-6CE2-72CDD0AD1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03"/>
              </p:ext>
            </p:extLst>
          </p:nvPr>
        </p:nvGraphicFramePr>
        <p:xfrm>
          <a:off x="8372475" y="1752600"/>
          <a:ext cx="30575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057582" imgH="3819661" progId="Excel.Sheet.12">
                  <p:embed/>
                </p:oleObj>
              </mc:Choice>
              <mc:Fallback>
                <p:oleObj name="Worksheet" r:id="rId3" imgW="3057582" imgH="381966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5745737-C2A9-F62C-6CE2-72CDD0AD1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2475" y="1752600"/>
                        <a:ext cx="30575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 Summary</a:t>
            </a:r>
          </a:p>
        </p:txBody>
      </p:sp>
      <p:pic>
        <p:nvPicPr>
          <p:cNvPr id="3" name="Picture 2" descr="Table showing General Fund revenue breakdown by category">
            <a:extLst>
              <a:ext uri="{FF2B5EF4-FFF2-40B4-BE49-F238E27FC236}">
                <a16:creationId xmlns:a16="http://schemas.microsoft.com/office/drawing/2014/main" id="{EBCF816D-A662-F503-0C2D-53C2619B7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3552825" cy="2752725"/>
          </a:xfrm>
          <a:prstGeom prst="rect">
            <a:avLst/>
          </a:prstGeom>
        </p:spPr>
      </p:pic>
      <p:pic>
        <p:nvPicPr>
          <p:cNvPr id="6" name="Content Placeholder 5" descr="Pie chart showing revenue breakdown by category">
            <a:extLst>
              <a:ext uri="{FF2B5EF4-FFF2-40B4-BE49-F238E27FC236}">
                <a16:creationId xmlns:a16="http://schemas.microsoft.com/office/drawing/2014/main" id="{B48BFB81-30AB-31F0-FD45-BA035CBA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81600" y="1812052"/>
            <a:ext cx="632819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Changes FY24 to FY25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Object 8" descr="chart comparing FY 24 to FY25 budgeted revenue for local taxes.  Revised projections for FY24 are also shown">
            <a:extLst>
              <a:ext uri="{FF2B5EF4-FFF2-40B4-BE49-F238E27FC236}">
                <a16:creationId xmlns:a16="http://schemas.microsoft.com/office/drawing/2014/main" id="{8636EB18-84BA-8B1D-844C-9E37271EE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462659"/>
              </p:ext>
            </p:extLst>
          </p:nvPr>
        </p:nvGraphicFramePr>
        <p:xfrm>
          <a:off x="1471127" y="1700784"/>
          <a:ext cx="960219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96280" imgH="3657702" progId="Excel.Sheet.12">
                  <p:embed/>
                </p:oleObj>
              </mc:Choice>
              <mc:Fallback>
                <p:oleObj name="Worksheet" r:id="rId2" imgW="8696280" imgH="3657702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636EB18-84BA-8B1D-844C-9E37271EE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1127" y="1700784"/>
                        <a:ext cx="9602192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7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Changes FY24 to FY25 </a:t>
            </a:r>
            <a:r>
              <a:rPr lang="en-US" i="1" dirty="0"/>
              <a:t>(continued)</a:t>
            </a:r>
            <a:br>
              <a:rPr lang="en-US" i="1" dirty="0"/>
            </a:br>
            <a:endParaRPr lang="en-US" i="1" dirty="0"/>
          </a:p>
        </p:txBody>
      </p:sp>
      <p:graphicFrame>
        <p:nvGraphicFramePr>
          <p:cNvPr id="6" name="Object 5" descr="chart comparing FY 24 to FY25 budgeted revenue for licenses, permits, intergovernmental revenue and charges for services.  Revised projections for FY24 are also shown">
            <a:extLst>
              <a:ext uri="{FF2B5EF4-FFF2-40B4-BE49-F238E27FC236}">
                <a16:creationId xmlns:a16="http://schemas.microsoft.com/office/drawing/2014/main" id="{FA70B786-7AFA-BE80-ED47-AF9E343F6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25129"/>
              </p:ext>
            </p:extLst>
          </p:nvPr>
        </p:nvGraphicFramePr>
        <p:xfrm>
          <a:off x="1600200" y="1447800"/>
          <a:ext cx="86963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96280" imgH="4800600" progId="Excel.Sheet.12">
                  <p:embed/>
                </p:oleObj>
              </mc:Choice>
              <mc:Fallback>
                <p:oleObj name="Worksheet" r:id="rId2" imgW="8696280" imgH="48006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A70B786-7AFA-BE80-ED47-AF9E343F6F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0" y="1447800"/>
                        <a:ext cx="8696325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2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Changes FY24 to FY25 </a:t>
            </a:r>
            <a:r>
              <a:rPr lang="en-US" i="1" dirty="0"/>
              <a:t>(continued)</a:t>
            </a:r>
            <a:br>
              <a:rPr lang="en-US" i="1" dirty="0"/>
            </a:br>
            <a:endParaRPr lang="en-US" i="1" dirty="0"/>
          </a:p>
        </p:txBody>
      </p:sp>
      <p:graphicFrame>
        <p:nvGraphicFramePr>
          <p:cNvPr id="8" name="Object 7" descr="chart comparing FY 24 to FY25 budgeted revenue for transfers, misc revenues and designated revenues.  Revised projections for FY24 are also shown">
            <a:extLst>
              <a:ext uri="{FF2B5EF4-FFF2-40B4-BE49-F238E27FC236}">
                <a16:creationId xmlns:a16="http://schemas.microsoft.com/office/drawing/2014/main" id="{44ECB124-00BB-B3F7-BA0F-E553C67F0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72938"/>
              </p:ext>
            </p:extLst>
          </p:nvPr>
        </p:nvGraphicFramePr>
        <p:xfrm>
          <a:off x="1341120" y="1707711"/>
          <a:ext cx="9144000" cy="405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96280" imgH="3857625" progId="Excel.Sheet.12">
                  <p:embed/>
                </p:oleObj>
              </mc:Choice>
              <mc:Fallback>
                <p:oleObj name="Worksheet" r:id="rId2" imgW="8696280" imgH="3857625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4ECB124-00BB-B3F7-BA0F-E553C67F0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120" y="1707711"/>
                        <a:ext cx="9144000" cy="4056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$0.01</a:t>
            </a:r>
          </a:p>
        </p:txBody>
      </p:sp>
      <p:graphicFrame>
        <p:nvGraphicFramePr>
          <p:cNvPr id="3" name="Object 2" descr="table showing the value of $0.01 or 1% for real estate tax, meals tax, property tax and lodging tax">
            <a:extLst>
              <a:ext uri="{FF2B5EF4-FFF2-40B4-BE49-F238E27FC236}">
                <a16:creationId xmlns:a16="http://schemas.microsoft.com/office/drawing/2014/main" id="{A0DF681F-0F10-0E8D-E446-673B37E5E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660848"/>
              </p:ext>
            </p:extLst>
          </p:nvPr>
        </p:nvGraphicFramePr>
        <p:xfrm>
          <a:off x="2993660" y="2133600"/>
          <a:ext cx="6204680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76573" imgH="2238341" progId="Excel.Sheet.12">
                  <p:embed/>
                </p:oleObj>
              </mc:Choice>
              <mc:Fallback>
                <p:oleObj name="Worksheet" r:id="rId3" imgW="4076573" imgH="22383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3660" y="2133600"/>
                        <a:ext cx="6204680" cy="340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DAA7-218E-B2E2-4DF8-92C996A3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87E33-B790-9DBF-DE67-DC7FDDCC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FE21-5902-9296-AF21-79111317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-1233424"/>
            <a:ext cx="9509760" cy="1233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FY2025 Operating Expenditure Changes</a:t>
            </a:r>
          </a:p>
        </p:txBody>
      </p:sp>
      <p:graphicFrame>
        <p:nvGraphicFramePr>
          <p:cNvPr id="3" name="Object 2" descr="table showing the expenditure changes from FY24 to FY25">
            <a:extLst>
              <a:ext uri="{FF2B5EF4-FFF2-40B4-BE49-F238E27FC236}">
                <a16:creationId xmlns:a16="http://schemas.microsoft.com/office/drawing/2014/main" id="{521FCD45-8BE5-436A-50F2-30C2A60C6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56124"/>
              </p:ext>
            </p:extLst>
          </p:nvPr>
        </p:nvGraphicFramePr>
        <p:xfrm>
          <a:off x="2209800" y="838200"/>
          <a:ext cx="7593351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67463" imgH="4067039" progId="Excel.Sheet.12">
                  <p:embed/>
                </p:oleObj>
              </mc:Choice>
              <mc:Fallback>
                <p:oleObj name="Worksheet" r:id="rId3" imgW="6267463" imgH="40670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838200"/>
                        <a:ext cx="7593351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D781A-61A3-582C-743E-A567CD54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tf03417271_win32</Template>
  <TotalTime>5672</TotalTime>
  <Words>313</Words>
  <Application>Microsoft Office PowerPoint</Application>
  <PresentationFormat>Widescreen</PresentationFormat>
  <Paragraphs>73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Euphemia</vt:lpstr>
      <vt:lpstr>Wingdings</vt:lpstr>
      <vt:lpstr>Banded Design Blue 16x9</vt:lpstr>
      <vt:lpstr>Worksheet</vt:lpstr>
      <vt:lpstr>Budget Work Session  FY 2025  Budget Development  March 7, 2024</vt:lpstr>
      <vt:lpstr>Agenda</vt:lpstr>
      <vt:lpstr>General Fund Budget Annual Change</vt:lpstr>
      <vt:lpstr>General Fund Revenue Summary</vt:lpstr>
      <vt:lpstr>Revenue Changes FY24 to FY25 </vt:lpstr>
      <vt:lpstr>Revenue Changes FY24 to FY25 (continued) </vt:lpstr>
      <vt:lpstr>Revenue Changes FY24 to FY25 (continued) </vt:lpstr>
      <vt:lpstr>Value of $0.01</vt:lpstr>
      <vt:lpstr>FY2025 Operating Expenditure Changes</vt:lpstr>
      <vt:lpstr>FY2025 Operating Expenditure Changes (continued)</vt:lpstr>
      <vt:lpstr>Collective Bargaining </vt:lpstr>
      <vt:lpstr>FY2025 Operating Expenditure Changes (continued)</vt:lpstr>
      <vt:lpstr>FY2025 Operating Expenditure Changes (continued)</vt:lpstr>
      <vt:lpstr>FY2025 Operating Expenditure Changes (continued)</vt:lpstr>
      <vt:lpstr>ARP Funds Update </vt:lpstr>
      <vt:lpstr>ARP Funds Update (continued) </vt:lpstr>
      <vt:lpstr>FY23 Year End Surplus Appropriation </vt:lpstr>
      <vt:lpstr>Important Budget Dates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Project Plan</dc:title>
  <dc:creator>Ashley Marshall</dc:creator>
  <cp:lastModifiedBy>Hammill, Krisy</cp:lastModifiedBy>
  <cp:revision>131</cp:revision>
  <cp:lastPrinted>2023-03-16T18:04:58Z</cp:lastPrinted>
  <dcterms:created xsi:type="dcterms:W3CDTF">2023-02-02T19:48:12Z</dcterms:created>
  <dcterms:modified xsi:type="dcterms:W3CDTF">2024-03-07T22:04:46Z</dcterms:modified>
</cp:coreProperties>
</file>